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59" r:id="rId2"/>
    <p:sldId id="260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1B"/>
    <a:srgbClr val="00FF00"/>
    <a:srgbClr val="33CC33"/>
    <a:srgbClr val="001000"/>
    <a:srgbClr val="009999"/>
    <a:srgbClr val="006666"/>
    <a:srgbClr val="EB701D"/>
    <a:srgbClr val="EA6B14"/>
    <a:srgbClr val="FF3B3B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8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-1801" y="-25101"/>
            <a:ext cx="7777376" cy="10907713"/>
            <a:chOff x="-1643276" y="110734"/>
            <a:chExt cx="7777376" cy="10907713"/>
          </a:xfrm>
        </p:grpSpPr>
        <p:pic>
          <p:nvPicPr>
            <p:cNvPr id="1026" name="Picture 2" descr="\\SERVER\mac-share\塚本\アスクルばらしたpng\P11 の色違い\11_b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3276" y="110734"/>
              <a:ext cx="7775575" cy="1090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-1643276" y="5453063"/>
              <a:ext cx="7777376" cy="4319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04317" y="2134333"/>
            <a:ext cx="670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200" dirty="0">
                <a:solidFill>
                  <a:srgbClr val="001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感染対策勉強会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3602" y="3287364"/>
            <a:ext cx="7779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001000"/>
                </a:solidFill>
                <a:latin typeface="小塚ゴシック Pro B" pitchFamily="34" charset="-128"/>
                <a:ea typeface="小塚ゴシック Pro B" pitchFamily="34" charset="-128"/>
              </a:rPr>
              <a:t>感染対策に関する知識・技術向上を目指して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45939" y="473256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2018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8" y="4743043"/>
            <a:ext cx="1120775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95233" y="5102926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30173" y="4979815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en-US" altLang="ja-JP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ja-JP" altLang="en-US" sz="40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１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168728" y="5092546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18:00-19:00</a:t>
            </a:r>
            <a:endParaRPr lang="ja-JP" altLang="en-US" sz="3200" dirty="0">
              <a:solidFill>
                <a:srgbClr val="EA6B14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93237" y="5604094"/>
            <a:ext cx="574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小塚ゴシック Pro B" pitchFamily="34" charset="-128"/>
                <a:ea typeface="小塚ゴシック Pro B" pitchFamily="34" charset="-128"/>
              </a:rPr>
              <a:t>筑波大学附属病院　けやき棟１階　「けやきプラザ」</a:t>
            </a:r>
          </a:p>
        </p:txBody>
      </p:sp>
      <p:pic>
        <p:nvPicPr>
          <p:cNvPr id="1029" name="Picture 5" descr="\\SERVER\mac-share\塚本\アスクルばらしたpng\P11 の色違い\11_aka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99" y="5227502"/>
            <a:ext cx="37941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519133" y="5217416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金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564907" y="7775879"/>
            <a:ext cx="1073150" cy="699980"/>
            <a:chOff x="695233" y="7742260"/>
            <a:chExt cx="1073150" cy="699980"/>
          </a:xfrm>
        </p:grpSpPr>
        <p:pic>
          <p:nvPicPr>
            <p:cNvPr id="14" name="Picture 4" descr="\\SERVER\mac-share\塚本\アスクルばらしたpng\P11 の色違い\11_b1_blu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33" y="7742260"/>
              <a:ext cx="1073150" cy="69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728488" y="7935323"/>
              <a:ext cx="957092" cy="40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内容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1604148" y="6124612"/>
            <a:ext cx="6038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一からわかる多剤耐性菌</a:t>
            </a:r>
            <a:endParaRPr lang="en-US" altLang="ja-JP" sz="24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05685" y="9698556"/>
            <a:ext cx="3886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+mj-ea"/>
                <a:ea typeface="+mj-ea"/>
              </a:rPr>
              <a:t>筑波大学附属病院　感染管理部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561176" y="9953112"/>
            <a:ext cx="58037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+mj-ea"/>
                <a:ea typeface="+mj-ea"/>
              </a:rPr>
              <a:t>TEL:029-853-3592</a:t>
            </a:r>
            <a:r>
              <a:rPr lang="ja-JP" altLang="en-US" sz="2500" b="1" dirty="0">
                <a:solidFill>
                  <a:schemeClr val="bg1"/>
                </a:solidFill>
                <a:latin typeface="+mj-ea"/>
                <a:ea typeface="+mj-ea"/>
              </a:rPr>
              <a:t>／</a:t>
            </a:r>
            <a:r>
              <a:rPr lang="en-US" altLang="ja-JP" sz="2500" b="1" dirty="0">
                <a:solidFill>
                  <a:schemeClr val="bg1"/>
                </a:solidFill>
                <a:latin typeface="+mj-ea"/>
                <a:ea typeface="+mj-ea"/>
              </a:rPr>
              <a:t>FAX:029-853-3531</a:t>
            </a:r>
            <a:endParaRPr lang="ja-JP" altLang="en-US" sz="25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6657" y="9919050"/>
            <a:ext cx="1130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  <a:endParaRPr lang="en-US" altLang="ja-JP" sz="11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dist"/>
            <a:r>
              <a:rPr lang="ja-JP" altLang="en-US" sz="11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お申込み</a:t>
            </a:r>
          </a:p>
        </p:txBody>
      </p:sp>
      <p:pic>
        <p:nvPicPr>
          <p:cNvPr id="1030" name="Picture 6" descr="\\SERVER\mac-share\塚本\明日くるiga\sirowak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6" y="9861191"/>
            <a:ext cx="1068388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\mac-share\塚本\アスクルばらしたpng\P11 の色違い\11_box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4" y="0"/>
            <a:ext cx="1536700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494056" y="595218"/>
            <a:ext cx="1268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ja-JP" altLang="en-US" sz="48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567818" y="6023646"/>
            <a:ext cx="1073150" cy="704971"/>
            <a:chOff x="706801" y="5973035"/>
            <a:chExt cx="1073150" cy="704971"/>
          </a:xfrm>
        </p:grpSpPr>
        <p:pic>
          <p:nvPicPr>
            <p:cNvPr id="1028" name="Picture 4" descr="\\SERVER\mac-share\塚本\アスクルばらしたpng\P11 の色違い\11_b1_blu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01" y="5973035"/>
              <a:ext cx="1073150" cy="704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正方形/長方形 30"/>
            <p:cNvSpPr/>
            <p:nvPr/>
          </p:nvSpPr>
          <p:spPr>
            <a:xfrm>
              <a:off x="728488" y="6090137"/>
              <a:ext cx="957092" cy="40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テーマ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604148" y="8799975"/>
            <a:ext cx="537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j-ea"/>
                <a:ea typeface="+mj-ea"/>
              </a:rPr>
              <a:t>※</a:t>
            </a:r>
            <a:r>
              <a:rPr kumimoji="1" lang="ja-JP" altLang="en-US" sz="1200" dirty="0">
                <a:latin typeface="+mj-ea"/>
                <a:ea typeface="+mj-ea"/>
              </a:rPr>
              <a:t>お申込みは、裏面</a:t>
            </a:r>
            <a:r>
              <a:rPr lang="ja-JP" altLang="en-US" sz="1200" dirty="0">
                <a:latin typeface="+mj-ea"/>
                <a:ea typeface="+mj-ea"/>
              </a:rPr>
              <a:t>をご参照ください。</a:t>
            </a:r>
            <a:endParaRPr kumimoji="1" lang="en-US" altLang="ja-JP" sz="1200" dirty="0">
              <a:latin typeface="+mj-ea"/>
              <a:ea typeface="+mj-ea"/>
            </a:endParaRPr>
          </a:p>
          <a:p>
            <a:r>
              <a:rPr kumimoji="1" lang="en-US" altLang="ja-JP" sz="1200" dirty="0">
                <a:latin typeface="+mj-ea"/>
                <a:ea typeface="+mj-ea"/>
              </a:rPr>
              <a:t>※</a:t>
            </a:r>
            <a:r>
              <a:rPr kumimoji="1" lang="ja-JP" altLang="en-US" sz="1200" dirty="0">
                <a:latin typeface="+mj-ea"/>
                <a:ea typeface="+mj-ea"/>
              </a:rPr>
              <a:t>お車でお越しの際は、本院外来駐車場をご利用ください。</a:t>
            </a:r>
            <a:endParaRPr kumimoji="1" lang="en-US" altLang="ja-JP" sz="1200" dirty="0">
              <a:latin typeface="+mj-ea"/>
              <a:ea typeface="+mj-ea"/>
            </a:endParaRPr>
          </a:p>
          <a:p>
            <a:r>
              <a:rPr lang="en-US" altLang="ja-JP" sz="1200" dirty="0">
                <a:latin typeface="+mj-ea"/>
                <a:ea typeface="+mj-ea"/>
              </a:rPr>
              <a:t>※</a:t>
            </a:r>
            <a:r>
              <a:rPr lang="ja-JP" altLang="en-US" sz="1200" dirty="0">
                <a:latin typeface="+mj-ea"/>
                <a:ea typeface="+mj-ea"/>
              </a:rPr>
              <a:t>都合により内容が変更する場合がございます。ご了承ください。</a:t>
            </a:r>
            <a:endParaRPr lang="en-US" altLang="ja-JP" sz="1200" dirty="0">
              <a:latin typeface="+mj-ea"/>
              <a:ea typeface="+mj-ea"/>
            </a:endParaRPr>
          </a:p>
          <a:p>
            <a:r>
              <a:rPr kumimoji="1" lang="en-US" altLang="ja-JP" sz="1200" dirty="0">
                <a:latin typeface="+mj-ea"/>
                <a:ea typeface="+mj-ea"/>
              </a:rPr>
              <a:t>※</a:t>
            </a:r>
            <a:r>
              <a:rPr kumimoji="1" lang="ja-JP" altLang="en-US" sz="1200" dirty="0">
                <a:latin typeface="+mj-ea"/>
                <a:ea typeface="+mj-ea"/>
              </a:rPr>
              <a:t>勉強会の情報は、筑波大学附属病院ホームページに掲載いたします。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5267747" y="3805144"/>
            <a:ext cx="997658" cy="9274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67747" y="3914011"/>
            <a:ext cx="1046143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9999"/>
                </a:solidFill>
                <a:latin typeface="+mj-ea"/>
                <a:ea typeface="+mj-ea"/>
              </a:rPr>
              <a:t>参加費</a:t>
            </a:r>
            <a:endParaRPr kumimoji="1" lang="en-US" altLang="ja-JP" sz="2000" b="1" dirty="0">
              <a:solidFill>
                <a:srgbClr val="009999"/>
              </a:solidFill>
              <a:latin typeface="+mj-ea"/>
              <a:ea typeface="+mj-ea"/>
            </a:endParaRPr>
          </a:p>
          <a:p>
            <a:r>
              <a:rPr kumimoji="1" lang="ja-JP" altLang="en-US" sz="2000" b="1" dirty="0">
                <a:solidFill>
                  <a:srgbClr val="009999"/>
                </a:solidFill>
                <a:latin typeface="+mj-ea"/>
                <a:ea typeface="+mj-ea"/>
              </a:rPr>
              <a:t>無　 料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7775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2400" y="152400"/>
            <a:ext cx="77755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88215"/>
              </p:ext>
            </p:extLst>
          </p:nvPr>
        </p:nvGraphicFramePr>
        <p:xfrm>
          <a:off x="6841804" y="8813349"/>
          <a:ext cx="535330" cy="5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icture" r:id="rId11" imgW="697992" imgH="774192" progId="Word.Picture.8">
                  <p:embed/>
                </p:oleObj>
              </mc:Choice>
              <mc:Fallback>
                <p:oleObj name="Picture" r:id="rId11" imgW="697992" imgH="77419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804" y="8813349"/>
                        <a:ext cx="535330" cy="592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6313890" y="3801300"/>
            <a:ext cx="997658" cy="9274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18733" y="3944450"/>
            <a:ext cx="10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9999"/>
                </a:solidFill>
                <a:latin typeface="+mj-ea"/>
                <a:ea typeface="+mj-ea"/>
              </a:rPr>
              <a:t>申込は</a:t>
            </a:r>
            <a:endParaRPr kumimoji="1" lang="en-US" altLang="ja-JP" sz="2000" b="1" dirty="0">
              <a:solidFill>
                <a:srgbClr val="009999"/>
              </a:solidFill>
              <a:latin typeface="+mj-ea"/>
              <a:ea typeface="+mj-ea"/>
            </a:endParaRPr>
          </a:p>
          <a:p>
            <a:r>
              <a:rPr lang="en-US" altLang="ja-JP" sz="2000" b="1" dirty="0">
                <a:solidFill>
                  <a:srgbClr val="009999"/>
                </a:solidFill>
                <a:latin typeface="+mj-ea"/>
                <a:ea typeface="+mj-ea"/>
              </a:rPr>
              <a:t>FAX</a:t>
            </a:r>
            <a:r>
              <a:rPr lang="ja-JP" altLang="en-US" sz="2000" b="1" dirty="0">
                <a:solidFill>
                  <a:srgbClr val="009999"/>
                </a:solidFill>
                <a:latin typeface="+mj-ea"/>
                <a:ea typeface="+mj-ea"/>
              </a:rPr>
              <a:t>で</a:t>
            </a:r>
            <a:endParaRPr kumimoji="1" lang="ja-JP" altLang="en-US" sz="2000" b="1" dirty="0">
              <a:solidFill>
                <a:srgbClr val="009999"/>
              </a:solidFill>
              <a:latin typeface="+mj-ea"/>
              <a:ea typeface="+mj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567818" y="6893267"/>
            <a:ext cx="1073150" cy="684212"/>
            <a:chOff x="695233" y="6871483"/>
            <a:chExt cx="1073150" cy="684212"/>
          </a:xfrm>
        </p:grpSpPr>
        <p:pic>
          <p:nvPicPr>
            <p:cNvPr id="34" name="Picture 4" descr="\\SERVER\mac-share\塚本\アスクルばらしたpng\P11 の色違い\11_b1_blu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33" y="6871483"/>
              <a:ext cx="1073150" cy="68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764830" y="7013085"/>
              <a:ext cx="957092" cy="40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講師</a:t>
              </a: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1710565" y="6793677"/>
            <a:ext cx="6063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600" dirty="0">
                <a:latin typeface="+mn-ea"/>
              </a:rPr>
              <a:t>人見　重美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（</a:t>
            </a:r>
            <a:r>
              <a:rPr lang="zh-TW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筑波大学附属病院</a:t>
            </a:r>
            <a:r>
              <a:rPr lang="ja-JP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感染症科教授</a:t>
            </a:r>
            <a:r>
              <a:rPr lang="zh-TW" altLang="en-US" sz="16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+mn-ea"/>
              </a:rPr>
              <a:t>喜安　嘉彦（東京医科大学茨城医療センター　感染制御部　</a:t>
            </a:r>
            <a:r>
              <a:rPr lang="ja-JP" altLang="en-US" sz="1600" dirty="0" smtClean="0">
                <a:latin typeface="+mn-ea"/>
              </a:rPr>
              <a:t>助教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TW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堤　徳正（筑波大学附属病院　感染管理部）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793672" y="7833481"/>
            <a:ext cx="5824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１．多剤耐性菌の耐性機序、治療など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２．多剤耐性菌の感染対策</a:t>
            </a: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2592468" y="497891"/>
            <a:ext cx="4599814" cy="388217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74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rgbClr val="2C451B"/>
                </a:solidFill>
                <a:latin typeface="+mn-ea"/>
              </a:rPr>
              <a:t>筑波大学附属病院　感染管理部</a:t>
            </a:r>
            <a:endParaRPr lang="en-US" altLang="ja-JP" sz="1600" dirty="0">
              <a:solidFill>
                <a:srgbClr val="2C451B"/>
              </a:solidFill>
              <a:latin typeface="+mn-ea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07707" y="427921"/>
            <a:ext cx="241678" cy="5281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8491" y="432523"/>
            <a:ext cx="400110" cy="50624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2C451B"/>
                </a:solidFill>
              </a:rPr>
              <a:t>主催</a:t>
            </a:r>
            <a:endParaRPr kumimoji="1" lang="ja-JP" altLang="en-US" sz="1400" b="1" dirty="0">
              <a:solidFill>
                <a:srgbClr val="2C451B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477309" y="1130264"/>
            <a:ext cx="4830132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筑波大学附属病院　レジデントレクチャー１単位</a:t>
            </a:r>
            <a:endParaRPr kumimoji="1" lang="en-US" altLang="ja-JP" sz="1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 rot="10800000">
            <a:off x="3831020" y="504497"/>
            <a:ext cx="756745" cy="86710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3490" y="1497724"/>
            <a:ext cx="5391807" cy="95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FAX:029-853-3531</a:t>
            </a:r>
          </a:p>
          <a:p>
            <a:pPr algn="ctr"/>
            <a:r>
              <a:rPr lang="ja-JP" altLang="en-US" sz="1800" dirty="0"/>
              <a:t>筑波大学附属病院　感染管理部　宛</a:t>
            </a:r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6842" y="2488704"/>
            <a:ext cx="7141780" cy="243233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>
                <a:latin typeface="+mj-ea"/>
                <a:ea typeface="+mj-ea"/>
              </a:rPr>
              <a:t>第</a:t>
            </a:r>
            <a:r>
              <a:rPr lang="en-US" altLang="ja-JP" sz="2400" b="1" u="sng" dirty="0">
                <a:latin typeface="+mj-ea"/>
                <a:ea typeface="+mj-ea"/>
              </a:rPr>
              <a:t>4</a:t>
            </a:r>
            <a:r>
              <a:rPr kumimoji="1" lang="ja-JP" altLang="en-US" sz="2400" b="1" u="sng" dirty="0">
                <a:latin typeface="+mj-ea"/>
                <a:ea typeface="+mj-ea"/>
              </a:rPr>
              <a:t>回　感染対策勉強会　参加申込書</a:t>
            </a:r>
            <a:endParaRPr kumimoji="1" lang="en-US" altLang="ja-JP" sz="2400" b="1" u="sng" dirty="0">
              <a:latin typeface="+mj-ea"/>
              <a:ea typeface="+mj-ea"/>
            </a:endParaRPr>
          </a:p>
          <a:p>
            <a:pPr algn="ctr"/>
            <a:endParaRPr lang="en-US" altLang="ja-JP" dirty="0"/>
          </a:p>
          <a:p>
            <a:r>
              <a:rPr kumimoji="1" lang="ja-JP" altLang="en-US" sz="1800" dirty="0">
                <a:latin typeface="+mj-ea"/>
                <a:ea typeface="+mj-ea"/>
              </a:rPr>
              <a:t>参加費は無料です。</a:t>
            </a:r>
            <a:endParaRPr kumimoji="1" lang="en-US" altLang="ja-JP" sz="1800" dirty="0">
              <a:latin typeface="+mj-ea"/>
              <a:ea typeface="+mj-ea"/>
            </a:endParaRPr>
          </a:p>
          <a:p>
            <a:r>
              <a:rPr kumimoji="1" lang="ja-JP" altLang="en-US" sz="1800" dirty="0">
                <a:latin typeface="+mj-ea"/>
                <a:ea typeface="+mj-ea"/>
              </a:rPr>
              <a:t>参加ご希望の方は、</a:t>
            </a:r>
            <a:r>
              <a:rPr kumimoji="1" lang="en-US" altLang="ja-JP" sz="1800" dirty="0">
                <a:latin typeface="+mj-ea"/>
                <a:ea typeface="+mj-ea"/>
              </a:rPr>
              <a:t>FAX</a:t>
            </a:r>
            <a:r>
              <a:rPr lang="ja-JP" altLang="en-US" sz="1800" dirty="0">
                <a:latin typeface="+mj-ea"/>
                <a:ea typeface="+mj-ea"/>
              </a:rPr>
              <a:t>にて、</a:t>
            </a:r>
            <a:r>
              <a:rPr kumimoji="1" lang="ja-JP" altLang="en-US" sz="1800" dirty="0">
                <a:latin typeface="+mj-ea"/>
                <a:ea typeface="+mj-ea"/>
              </a:rPr>
              <a:t>ご施設、お名前、参加人数、ご連絡先を</a:t>
            </a:r>
            <a:endParaRPr kumimoji="1" lang="en-US" altLang="ja-JP" sz="1800" dirty="0">
              <a:latin typeface="+mj-ea"/>
              <a:ea typeface="+mj-ea"/>
            </a:endParaRPr>
          </a:p>
          <a:p>
            <a:r>
              <a:rPr kumimoji="1" lang="ja-JP" altLang="en-US" sz="1800" dirty="0">
                <a:latin typeface="+mj-ea"/>
                <a:ea typeface="+mj-ea"/>
              </a:rPr>
              <a:t>ご記入の上、お申し込みください。</a:t>
            </a:r>
            <a:endParaRPr kumimoji="1" lang="en-US" altLang="ja-JP" sz="1800" dirty="0">
              <a:latin typeface="+mj-ea"/>
              <a:ea typeface="+mj-ea"/>
            </a:endParaRPr>
          </a:p>
          <a:p>
            <a:r>
              <a:rPr lang="ja-JP" altLang="en-US" sz="1800" dirty="0">
                <a:latin typeface="+mj-ea"/>
                <a:ea typeface="+mj-ea"/>
              </a:rPr>
              <a:t>１人からのお申込みも歓迎します。</a:t>
            </a:r>
            <a:endParaRPr lang="en-US" altLang="ja-JP" sz="1800" dirty="0">
              <a:latin typeface="+mj-ea"/>
              <a:ea typeface="+mj-ea"/>
            </a:endParaRPr>
          </a:p>
          <a:p>
            <a:r>
              <a:rPr kumimoji="1" lang="ja-JP" altLang="en-US" sz="1800" dirty="0">
                <a:latin typeface="+mj-ea"/>
                <a:ea typeface="+mj-ea"/>
              </a:rPr>
              <a:t>申込無しでも、当日参加できます。みなさまのご参加をお待ちしています。</a:t>
            </a:r>
            <a:endParaRPr kumimoji="1" lang="en-US" altLang="ja-JP" sz="1800" dirty="0">
              <a:latin typeface="+mj-ea"/>
              <a:ea typeface="+mj-ea"/>
            </a:endParaRPr>
          </a:p>
          <a:p>
            <a:r>
              <a:rPr lang="en-US" altLang="ja-JP" sz="1800" dirty="0">
                <a:latin typeface="+mj-ea"/>
                <a:ea typeface="+mj-ea"/>
              </a:rPr>
              <a:t>※</a:t>
            </a:r>
            <a:r>
              <a:rPr lang="ja-JP" altLang="en-US" sz="1800" dirty="0">
                <a:latin typeface="+mj-ea"/>
                <a:ea typeface="+mj-ea"/>
              </a:rPr>
              <a:t>ご記載内容は、参加の確認・運営準備以外には用いません。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78137"/>
              </p:ext>
            </p:extLst>
          </p:nvPr>
        </p:nvGraphicFramePr>
        <p:xfrm>
          <a:off x="476122" y="5712406"/>
          <a:ext cx="7012500" cy="2946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41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1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ご施設名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お名前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（代表者名）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参加人数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　　　　　　　　　　　　　　　　　　　　</a:t>
                      </a:r>
                      <a:r>
                        <a:rPr kumimoji="1" lang="ja-JP" altLang="en-US" sz="2800" dirty="0"/>
                        <a:t>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ご連絡先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（</a:t>
                      </a:r>
                      <a:r>
                        <a:rPr kumimoji="1" lang="en-US" altLang="ja-JP" sz="2000" dirty="0"/>
                        <a:t>TEL</a:t>
                      </a:r>
                      <a:r>
                        <a:rPr kumimoji="1" lang="ja-JP" altLang="en-US" sz="2000" baseline="0" dirty="0"/>
                        <a:t> </a:t>
                      </a:r>
                      <a:r>
                        <a:rPr kumimoji="1" lang="en-US" altLang="ja-JP" sz="2000" dirty="0"/>
                        <a:t>or</a:t>
                      </a:r>
                      <a:r>
                        <a:rPr kumimoji="1" lang="ja-JP" altLang="en-US" sz="2000" baseline="0" dirty="0"/>
                        <a:t> </a:t>
                      </a:r>
                      <a:r>
                        <a:rPr kumimoji="1" lang="en-US" altLang="ja-JP" sz="2000" dirty="0"/>
                        <a:t>E-mail)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525815" y="504497"/>
            <a:ext cx="1765738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j-ea"/>
                <a:ea typeface="+mj-ea"/>
              </a:rPr>
              <a:t>送信票不要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187283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152</Words>
  <Application>Microsoft Office PowerPoint</Application>
  <PresentationFormat>ユーザー設定</PresentationFormat>
  <Paragraphs>52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HGP創英角ｺﾞｼｯｸUB</vt:lpstr>
      <vt:lpstr>HG創英角ｺﾞｼｯｸUB</vt:lpstr>
      <vt:lpstr>ＭＳ Ｐゴシック</vt:lpstr>
      <vt:lpstr>小塚ゴシック Pro B</vt:lpstr>
      <vt:lpstr>Arial</vt:lpstr>
      <vt:lpstr>Calibri</vt:lpstr>
      <vt:lpstr>Calibri Light</vt:lpstr>
      <vt:lpstr>11</vt:lpstr>
      <vt:lpstr>Picture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2018-04-27T06:42:11Z</dcterms:modified>
</cp:coreProperties>
</file>